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notesMasterIdLst>
    <p:notesMasterId r:id="rId6"/>
  </p:notesMasterIdLst>
  <p:handoutMasterIdLst>
    <p:handoutMasterId r:id="rId7"/>
  </p:handoutMasterIdLst>
  <p:sldIdLst>
    <p:sldId id="258" r:id="rId3"/>
    <p:sldId id="264" r:id="rId4"/>
    <p:sldId id="266" r:id="rId5"/>
  </p:sldIdLst>
  <p:sldSz cx="12192000" cy="6858000"/>
  <p:notesSz cx="6797675" cy="9926638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244B66"/>
    <a:srgbClr val="003399"/>
    <a:srgbClr val="2642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708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53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19F0FC-843F-4974-BD1C-A71BE24984E2}" type="datetimeFigureOut">
              <a:rPr lang="ru-RU" smtClean="0"/>
              <a:t>29.03.2025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53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0C4617-5AC5-4862-9BB8-FF766152F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4978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80275" tIns="40138" rIns="80275" bIns="40138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246" y="0"/>
            <a:ext cx="2945659" cy="496332"/>
          </a:xfrm>
          <a:prstGeom prst="rect">
            <a:avLst/>
          </a:prstGeom>
        </p:spPr>
        <p:txBody>
          <a:bodyPr vert="horz" lIns="80275" tIns="40138" rIns="80275" bIns="40138" rtlCol="0"/>
          <a:lstStyle>
            <a:lvl1pPr algn="r">
              <a:defRPr sz="1100"/>
            </a:lvl1pPr>
          </a:lstStyle>
          <a:p>
            <a:fld id="{89F266E5-1BBA-4809-9F48-7E2205845E7F}" type="datetimeFigureOut">
              <a:rPr lang="ru-RU" smtClean="0"/>
              <a:t>29.03.2025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0275" tIns="40138" rIns="80275" bIns="4013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80275" tIns="40138" rIns="80275" bIns="4013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009"/>
            <a:ext cx="2945659" cy="496332"/>
          </a:xfrm>
          <a:prstGeom prst="rect">
            <a:avLst/>
          </a:prstGeom>
        </p:spPr>
        <p:txBody>
          <a:bodyPr vert="horz" lIns="80275" tIns="40138" rIns="80275" bIns="40138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246" y="9428009"/>
            <a:ext cx="2945659" cy="496332"/>
          </a:xfrm>
          <a:prstGeom prst="rect">
            <a:avLst/>
          </a:prstGeom>
        </p:spPr>
        <p:txBody>
          <a:bodyPr vert="horz" lIns="80275" tIns="40138" rIns="80275" bIns="40138" rtlCol="0" anchor="b"/>
          <a:lstStyle>
            <a:lvl1pPr algn="r">
              <a:defRPr sz="1100"/>
            </a:lvl1pPr>
          </a:lstStyle>
          <a:p>
            <a:fld id="{AC2BD285-C010-4406-932C-1E8D6D761A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35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BD285-C010-4406-932C-1E8D6D761A3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765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3/29/2025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3/29/2025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3/29/2025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11335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84380" cy="690245"/>
          </a:xfrm>
          <a:custGeom>
            <a:avLst/>
            <a:gdLst/>
            <a:ahLst/>
            <a:cxnLst/>
            <a:rect l="l" t="t" r="r" b="b"/>
            <a:pathLst>
              <a:path w="12184380" h="690245">
                <a:moveTo>
                  <a:pt x="0" y="690117"/>
                </a:moveTo>
                <a:lnTo>
                  <a:pt x="12184375" y="690117"/>
                </a:lnTo>
                <a:lnTo>
                  <a:pt x="12184375" y="0"/>
                </a:lnTo>
                <a:lnTo>
                  <a:pt x="0" y="0"/>
                </a:lnTo>
                <a:lnTo>
                  <a:pt x="0" y="690117"/>
                </a:lnTo>
                <a:close/>
              </a:path>
            </a:pathLst>
          </a:custGeom>
          <a:solidFill>
            <a:srgbClr val="17417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197592" y="15938"/>
            <a:ext cx="1813305" cy="68421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9700" y="149478"/>
            <a:ext cx="8168005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41439" y="3021202"/>
            <a:ext cx="5555615" cy="34683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3/29/2025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4811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B84B26-D0D9-A9CB-45D9-FCB7A1D91F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3657600" y="3537065"/>
            <a:ext cx="2253496" cy="2101735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800" b="1" spc="-5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Порядок </a:t>
            </a:r>
            <a:r>
              <a:rPr lang="ru-RU" sz="8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приема на обучение по образовательным программам начального общего, основного общего и среднего общего образования</a:t>
            </a:r>
            <a:endParaRPr lang="ru-RU" b="1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3" name="Прямоугольник: скругленные углы 42">
            <a:extLst>
              <a:ext uri="{FF2B5EF4-FFF2-40B4-BE49-F238E27FC236}">
                <a16:creationId xmlns:a16="http://schemas.microsoft.com/office/drawing/2014/main" id="{78C2574B-A034-4B49-ACB5-ED7B55B4EAB6}"/>
              </a:ext>
            </a:extLst>
          </p:cNvPr>
          <p:cNvSpPr/>
          <p:nvPr/>
        </p:nvSpPr>
        <p:spPr>
          <a:xfrm>
            <a:off x="9656751" y="3657600"/>
            <a:ext cx="2245876" cy="2133600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kern="1200">
              <a:solidFill>
                <a:prstClr val="white"/>
              </a:solidFill>
            </a:endParaRPr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id="{53F643BC-F9CE-7307-83CC-A19D2C145C1C}"/>
              </a:ext>
            </a:extLst>
          </p:cNvPr>
          <p:cNvSpPr/>
          <p:nvPr/>
        </p:nvSpPr>
        <p:spPr>
          <a:xfrm>
            <a:off x="0" y="1"/>
            <a:ext cx="12192000" cy="1000911"/>
          </a:xfrm>
          <a:prstGeom prst="rect">
            <a:avLst/>
          </a:prstGeom>
          <a:solidFill>
            <a:srgbClr val="18417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defRPr/>
            </a:pPr>
            <a:endParaRPr lang="ru-RU" b="1" kern="1200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038F5BE-6697-4C0F-A479-02C856AAF3DA}"/>
              </a:ext>
            </a:extLst>
          </p:cNvPr>
          <p:cNvSpPr txBox="1"/>
          <p:nvPr/>
        </p:nvSpPr>
        <p:spPr>
          <a:xfrm>
            <a:off x="175284" y="308761"/>
            <a:ext cx="971856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>
              <a:defRPr/>
            </a:pPr>
            <a:r>
              <a:rPr lang="ru-RU" sz="2000" b="1" kern="1200" cap="all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МИНПРОСВЕЩЕНИЯ РОССИИ</a:t>
            </a:r>
          </a:p>
        </p:txBody>
      </p:sp>
      <p:sp>
        <p:nvSpPr>
          <p:cNvPr id="34" name="Прямоугольник: скругленные углы 33">
            <a:extLst>
              <a:ext uri="{FF2B5EF4-FFF2-40B4-BE49-F238E27FC236}">
                <a16:creationId xmlns:a16="http://schemas.microsoft.com/office/drawing/2014/main" id="{35774D27-CCA7-420A-9898-AC425DB41851}"/>
              </a:ext>
            </a:extLst>
          </p:cNvPr>
          <p:cNvSpPr/>
          <p:nvPr/>
        </p:nvSpPr>
        <p:spPr>
          <a:xfrm>
            <a:off x="3657600" y="1127956"/>
            <a:ext cx="2245876" cy="2409109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1" spc="-5" dirty="0" err="1">
                <a:solidFill>
                  <a:prstClr val="white"/>
                </a:solidFill>
                <a:latin typeface="Century Gothic" panose="020B0502020202020204" pitchFamily="34" charset="0"/>
              </a:rPr>
              <a:t>Минпросвещения</a:t>
            </a: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</a:rPr>
              <a:t> России </a:t>
            </a: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</a:rPr>
              <a:t>№ </a:t>
            </a:r>
            <a:r>
              <a:rPr lang="ru-RU" sz="800" b="1" spc="-5" dirty="0" smtClean="0">
                <a:solidFill>
                  <a:prstClr val="white"/>
                </a:solidFill>
                <a:latin typeface="Century Gothic" panose="020B0502020202020204" pitchFamily="34" charset="0"/>
              </a:rPr>
              <a:t>171 </a:t>
            </a: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</a:rPr>
              <a:t>от </a:t>
            </a:r>
            <a:r>
              <a:rPr lang="ru-RU" sz="800" b="1" spc="-5" dirty="0" smtClean="0">
                <a:solidFill>
                  <a:prstClr val="white"/>
                </a:solidFill>
                <a:latin typeface="Century Gothic" panose="020B0502020202020204" pitchFamily="34" charset="0"/>
              </a:rPr>
              <a:t>04 марта 2025 </a:t>
            </a: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</a:rPr>
              <a:t>г.</a:t>
            </a: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spc="-5" dirty="0">
              <a:solidFill>
                <a:prstClr val="white"/>
              </a:solidFill>
              <a:latin typeface="Century Gothic" panose="020B0502020202020204" pitchFamily="34" charset="0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spc="-5" dirty="0">
                <a:solidFill>
                  <a:prstClr val="white"/>
                </a:solidFill>
                <a:latin typeface="Century Gothic" panose="020B0502020202020204" pitchFamily="34" charset="0"/>
              </a:rPr>
              <a:t>«О внесении изменений в Порядок приема на обучение по образовательным программам начального общего, основного общего и среднего общего образования, утвержденный приказом Министерства просвещения Российской Федерации от 2 сентября 2020 г. № 458» </a:t>
            </a:r>
            <a:endParaRPr lang="ru-RU" kern="1200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: скругленные углы 35">
            <a:extLst>
              <a:ext uri="{FF2B5EF4-FFF2-40B4-BE49-F238E27FC236}">
                <a16:creationId xmlns:a16="http://schemas.microsoft.com/office/drawing/2014/main" id="{0261CF57-2A4A-46A6-9103-EAED3F35D58D}"/>
              </a:ext>
            </a:extLst>
          </p:cNvPr>
          <p:cNvSpPr/>
          <p:nvPr/>
        </p:nvSpPr>
        <p:spPr>
          <a:xfrm>
            <a:off x="9668331" y="1149912"/>
            <a:ext cx="2245876" cy="2507688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kern="1200">
              <a:solidFill>
                <a:prstClr val="white"/>
              </a:solidFill>
            </a:endParaRPr>
          </a:p>
        </p:txBody>
      </p:sp>
      <p:sp>
        <p:nvSpPr>
          <p:cNvPr id="169" name="Прямоугольник 168">
            <a:extLst>
              <a:ext uri="{FF2B5EF4-FFF2-40B4-BE49-F238E27FC236}">
                <a16:creationId xmlns:a16="http://schemas.microsoft.com/office/drawing/2014/main" id="{72068B0E-B635-B35E-1667-AEF389D8F6FD}"/>
              </a:ext>
            </a:extLst>
          </p:cNvPr>
          <p:cNvSpPr/>
          <p:nvPr/>
        </p:nvSpPr>
        <p:spPr bwMode="auto">
          <a:xfrm>
            <a:off x="9690307" y="1447800"/>
            <a:ext cx="2273093" cy="1549526"/>
          </a:xfrm>
          <a:prstGeom prst="rect">
            <a:avLst/>
          </a:prstGeom>
        </p:spPr>
        <p:txBody>
          <a:bodyPr wrap="square" lIns="71506" tIns="35750" rIns="71506" bIns="35750">
            <a:spAutoFit/>
          </a:bodyPr>
          <a:lstStyle/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1" spc="-5" dirty="0" err="1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Минпросвещения</a:t>
            </a: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 России </a:t>
            </a: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№ </a:t>
            </a:r>
            <a:r>
              <a:rPr lang="ru-RU" sz="800" b="1" spc="-5" dirty="0" smtClean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170  </a:t>
            </a: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от 04 марта 2025 г.</a:t>
            </a: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spc="-5" dirty="0">
              <a:solidFill>
                <a:prstClr val="white"/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spc="-5" dirty="0" smtClean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«Об </a:t>
            </a:r>
            <a:r>
              <a:rPr lang="ru-RU" sz="800" spc="-5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утверждении Порядка проведения в государственной или муниципальной общеобразовательной организации тестирования на знание русского языка, достаточное для освоения образовательных программ начального общего, основного общего и среднего общего образования, иностранных </a:t>
            </a:r>
            <a:r>
              <a:rPr lang="ru-RU" sz="800" spc="-5" dirty="0" smtClean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граждан и </a:t>
            </a:r>
            <a:r>
              <a:rPr lang="ru-RU" sz="800" spc="-5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лиц без </a:t>
            </a:r>
            <a:r>
              <a:rPr lang="ru-RU" sz="800" spc="-5" dirty="0" smtClean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гражданства»</a:t>
            </a:r>
            <a:endParaRPr lang="ru-RU" sz="800" spc="-5" dirty="0">
              <a:solidFill>
                <a:prstClr val="white"/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76" name="Прямоугольник 175">
            <a:extLst>
              <a:ext uri="{FF2B5EF4-FFF2-40B4-BE49-F238E27FC236}">
                <a16:creationId xmlns:a16="http://schemas.microsoft.com/office/drawing/2014/main" id="{72068B0E-B635-B35E-1667-AEF389D8F6FD}"/>
              </a:ext>
            </a:extLst>
          </p:cNvPr>
          <p:cNvSpPr/>
          <p:nvPr/>
        </p:nvSpPr>
        <p:spPr bwMode="auto">
          <a:xfrm>
            <a:off x="9688210" y="3733963"/>
            <a:ext cx="2240987" cy="1672636"/>
          </a:xfrm>
          <a:prstGeom prst="rect">
            <a:avLst/>
          </a:prstGeom>
        </p:spPr>
        <p:txBody>
          <a:bodyPr wrap="square" lIns="71506" tIns="35750" rIns="71506" bIns="35750">
            <a:spAutoFit/>
          </a:bodyPr>
          <a:lstStyle/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b="1" spc="-5" dirty="0" smtClean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b="1" spc="-5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b="1" spc="-5" dirty="0" smtClean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b="1" spc="-5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1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Порядок </a:t>
            </a:r>
            <a:r>
              <a:rPr lang="ru-RU" sz="8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проведения в государственной или муниципальной общеобразовательной организации тестирования на знание русского языка, достаточное для освоения образовательных программ начального общего, основного общего и среднего общего образования, иностранных граждан и лиц без </a:t>
            </a:r>
            <a:r>
              <a:rPr lang="ru-RU" sz="800" b="1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гражданства</a:t>
            </a:r>
            <a:endParaRPr lang="ru-RU" sz="800" b="1" spc="-5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16" y="1070876"/>
            <a:ext cx="3355855" cy="4720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274" y="1181957"/>
            <a:ext cx="3262480" cy="4609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57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1572" y="0"/>
            <a:ext cx="1002233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ПРИКАЗ № 170 от 04 марта 2025г.  </a:t>
            </a:r>
            <a:br>
              <a:rPr lang="ru-RU" spc="-10" dirty="0">
                <a:solidFill>
                  <a:prstClr val="white"/>
                </a:solidFill>
                <a:latin typeface="Century Gothic" pitchFamily="34" charset="0"/>
              </a:rPr>
            </a:b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ПОРЯДОК ПРОВЕДЕНИЯ ТЕСТИРОВАНИЯ </a:t>
            </a:r>
          </a:p>
        </p:txBody>
      </p:sp>
      <p:sp>
        <p:nvSpPr>
          <p:cNvPr id="16" name="object 4"/>
          <p:cNvSpPr txBox="1"/>
          <p:nvPr/>
        </p:nvSpPr>
        <p:spPr>
          <a:xfrm>
            <a:off x="232410" y="1705274"/>
            <a:ext cx="11596369" cy="324448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16510" rIns="0" bIns="0" rtlCol="0">
            <a:spAutoFit/>
          </a:bodyPr>
          <a:lstStyle/>
          <a:p>
            <a:pPr marL="350520" marR="895350" algn="ctr">
              <a:spcBef>
                <a:spcPts val="130"/>
              </a:spcBef>
            </a:pPr>
            <a:r>
              <a:rPr lang="ru-RU" sz="2000" b="1" dirty="0" smtClean="0">
                <a:solidFill>
                  <a:srgbClr val="FFFFFF"/>
                </a:solidFill>
                <a:latin typeface="Century Gothic" pitchFamily="34" charset="0"/>
                <a:ea typeface="+mn-ea"/>
                <a:cs typeface="Calibri"/>
              </a:rPr>
              <a:t>2 ТЕСТИРОВАНИЕ</a:t>
            </a:r>
            <a:endParaRPr lang="ru-RU" sz="2000" b="1" dirty="0" smtClean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26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232410" y="2391508"/>
            <a:ext cx="5863590" cy="4466492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Тестирование проводится на основании направления, выданного образовательной организацией;</a:t>
            </a:r>
          </a:p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Родители не позднее чем через 7 рабочих дней после дня получения направления лично обращаются в тестирующую организацию для записи на тестирование;</a:t>
            </a:r>
          </a:p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Исполнительный орган в сфере образования утверждает расписание проведения тестирования;</a:t>
            </a:r>
          </a:p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Информация о датах проведения тестирования, демоверсии диагностических материалов, критерии оценивания размещаются на официальных сайтах тестирующих организаций;</a:t>
            </a:r>
          </a:p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 тестирующих организациях организуется пункт прохождения тестирования (далее - ППТ). В ППТ может быть использовано оборудование, применяемое в пунктах проведения экзаменов при проведении </a:t>
            </a: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ГИА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;</a:t>
            </a:r>
            <a:endParaRPr lang="ru-RU" sz="11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ru-RU" sz="11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228600" indent="-228600" algn="just">
              <a:spcAft>
                <a:spcPts val="0"/>
              </a:spcAft>
              <a:buAutoNum type="arabicPeriod" startAt="6"/>
            </a:pP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Во время проведения тестирования обязательна видео и аудио запись;</a:t>
            </a:r>
          </a:p>
          <a:p>
            <a:pPr marL="228600" indent="-228600" algn="just">
              <a:spcAft>
                <a:spcPts val="0"/>
              </a:spcAft>
              <a:buAutoNum type="arabicPeriod" startAt="6"/>
            </a:pPr>
            <a:endParaRPr lang="ru-RU" sz="11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7.   </a:t>
            </a:r>
            <a:r>
              <a:rPr lang="ru-RU" sz="1100" b="1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При проведении тестирования ребенку запрещается пользоваться любыми    подсказками, средствами связи, фото-, аудио- и видеоаппаратурой, </a:t>
            </a:r>
            <a:r>
              <a:rPr lang="ru-RU" sz="1100" b="1" dirty="0" err="1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электронно</a:t>
            </a:r>
            <a:r>
              <a:rPr lang="ru-RU" sz="1100" b="1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 вычислительной техникой, справочными материалами, шпаргалками</a:t>
            </a: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.</a:t>
            </a:r>
          </a:p>
          <a:p>
            <a:pPr algn="just">
              <a:spcAft>
                <a:spcPts val="0"/>
              </a:spcAft>
            </a:pPr>
            <a:endParaRPr lang="ru-RU" sz="11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 случае нарушения запрета ТЕСТИРОВАНИЕ СЧИТАЕТСЯ НЕПРОЙДЕННЫМ.</a:t>
            </a:r>
          </a:p>
          <a:p>
            <a:pPr algn="just">
              <a:spcAft>
                <a:spcPts val="0"/>
              </a:spcAft>
            </a:pPr>
            <a:endParaRPr lang="ru-RU" sz="11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R="969010" algn="l">
              <a:spcBef>
                <a:spcPts val="1095"/>
              </a:spcBef>
              <a:tabLst>
                <a:tab pos="459740" algn="l"/>
              </a:tabLst>
              <a:defRPr/>
            </a:pPr>
            <a:endParaRPr lang="ru-RU" sz="11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</p:txBody>
      </p:sp>
      <p:sp>
        <p:nvSpPr>
          <p:cNvPr id="8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6172200" y="2116398"/>
            <a:ext cx="5806440" cy="3505200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8.Перед проведением тестирования проводится </a:t>
            </a:r>
            <a:r>
              <a:rPr lang="ru-RU" sz="1200" b="1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инструктаж</a:t>
            </a: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 ребенка.</a:t>
            </a:r>
          </a:p>
          <a:p>
            <a:pPr algn="just"/>
            <a:endParaRPr lang="ru-RU" sz="12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9.Тестирование проводится:</a:t>
            </a:r>
          </a:p>
          <a:p>
            <a:pPr algn="just">
              <a:spcAft>
                <a:spcPts val="0"/>
              </a:spcAft>
            </a:pP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 устной и письменной </a:t>
            </a: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форме - 2-11 класс. </a:t>
            </a:r>
          </a:p>
          <a:p>
            <a:pPr algn="just">
              <a:spcAft>
                <a:spcPts val="0"/>
              </a:spcAft>
            </a:pP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 в устной форме-1 класс;</a:t>
            </a:r>
            <a:endParaRPr lang="ru-RU" sz="12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Продолжительность </a:t>
            </a: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проведения  тестирования составляет не более 80 </a:t>
            </a: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минут</a:t>
            </a:r>
          </a:p>
          <a:p>
            <a:pPr algn="just">
              <a:spcAft>
                <a:spcPts val="0"/>
              </a:spcAft>
            </a:pPr>
            <a:endParaRPr lang="ru-RU" sz="12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10. Для </a:t>
            </a: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проведения тестирования создается комиссия</a:t>
            </a: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Для разрешения спорных вопросов создается апелляционная комиссия</a:t>
            </a: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.</a:t>
            </a:r>
          </a:p>
          <a:p>
            <a:pPr algn="just">
              <a:spcAft>
                <a:spcPts val="0"/>
              </a:spcAft>
            </a:pPr>
            <a:endParaRPr lang="ru-RU" sz="12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/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11.Тестирование проводится по годам обучения. Уровни знания русского языка:  достаточный и недостаточный;</a:t>
            </a:r>
          </a:p>
          <a:p>
            <a:pPr marL="342900" indent="-342900" algn="just">
              <a:spcAft>
                <a:spcPts val="0"/>
              </a:spcAft>
              <a:buAutoNum type="arabicPeriod"/>
            </a:pPr>
            <a:endParaRPr lang="ru-RU" sz="1200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0" name="object 4"/>
          <p:cNvSpPr txBox="1"/>
          <p:nvPr/>
        </p:nvSpPr>
        <p:spPr>
          <a:xfrm>
            <a:off x="176529" y="776645"/>
            <a:ext cx="3692207" cy="632224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16510" rIns="0" bIns="0" rtlCol="0">
            <a:spAutoFit/>
          </a:bodyPr>
          <a:lstStyle/>
          <a:p>
            <a:pPr marL="350520" marR="895350" algn="ctr">
              <a:spcBef>
                <a:spcPts val="130"/>
              </a:spcBef>
            </a:pPr>
            <a:r>
              <a:rPr lang="ru-RU" sz="2000" b="1" dirty="0" smtClean="0">
                <a:solidFill>
                  <a:srgbClr val="FFFFFF"/>
                </a:solidFill>
                <a:latin typeface="Calibri"/>
                <a:cs typeface="Calibri"/>
              </a:rPr>
              <a:t>ТЕСТИРУЮЩАЯ ОРГАНИЗАЦИЯ </a:t>
            </a:r>
          </a:p>
        </p:txBody>
      </p:sp>
      <p:sp>
        <p:nvSpPr>
          <p:cNvPr id="11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3352800" y="658025"/>
            <a:ext cx="8839200" cy="1017602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57810" marR="969010" lvl="0" algn="l" defTabSz="914400" eaLnBrk="1" fontAlgn="auto" latinLnBrk="0" hangingPunct="1">
              <a:lnSpc>
                <a:spcPct val="100000"/>
              </a:lnSpc>
              <a:spcBef>
                <a:spcPts val="1095"/>
              </a:spcBef>
              <a:spcAft>
                <a:spcPts val="0"/>
              </a:spcAft>
              <a:buClrTx/>
              <a:buSzTx/>
              <a:tabLst>
                <a:tab pos="459740" algn="l"/>
              </a:tabLst>
              <a:defRPr/>
            </a:pPr>
            <a:endParaRPr lang="ru-RU" sz="1400" spc="-10" dirty="0" smtClean="0">
              <a:solidFill>
                <a:schemeClr val="tx1"/>
              </a:solidFill>
              <a:cs typeface="Calibri"/>
            </a:endParaRPr>
          </a:p>
          <a:p>
            <a:pPr marL="257810" marR="969010" lvl="0" algn="l" defTabSz="914400" eaLnBrk="1" fontAlgn="auto" latinLnBrk="0" hangingPunct="1">
              <a:lnSpc>
                <a:spcPct val="100000"/>
              </a:lnSpc>
              <a:spcBef>
                <a:spcPts val="1095"/>
              </a:spcBef>
              <a:spcAft>
                <a:spcPts val="0"/>
              </a:spcAft>
              <a:buClrTx/>
              <a:buSzTx/>
              <a:tabLst>
                <a:tab pos="459740" algn="l"/>
              </a:tabLst>
              <a:defRPr/>
            </a:pPr>
            <a:r>
              <a:rPr lang="ru-RU" sz="1400" spc="-10" dirty="0" smtClean="0">
                <a:solidFill>
                  <a:schemeClr val="tx1"/>
                </a:solidFill>
                <a:cs typeface="Calibri"/>
              </a:rPr>
              <a:t>Тестирование проводится в государственных и муниципальных общеобразовательных организациях (далее – тестирующая организация)</a:t>
            </a:r>
          </a:p>
          <a:p>
            <a:pPr marL="257810" marR="969010" lvl="0" algn="l" defTabSz="914400" eaLnBrk="1" fontAlgn="auto" latinLnBrk="0" hangingPunct="1">
              <a:lnSpc>
                <a:spcPct val="100000"/>
              </a:lnSpc>
              <a:spcBef>
                <a:spcPts val="1095"/>
              </a:spcBef>
              <a:spcAft>
                <a:spcPts val="0"/>
              </a:spcAft>
              <a:buClrTx/>
              <a:buSzTx/>
              <a:tabLst>
                <a:tab pos="459740" algn="l"/>
              </a:tabLst>
              <a:defRPr/>
            </a:pPr>
            <a:r>
              <a:rPr lang="ru-RU" dirty="0" smtClean="0">
                <a:solidFill>
                  <a:schemeClr val="tx1"/>
                </a:solidFill>
              </a:rPr>
              <a:t>ППТ: Инженерно-технологическая школа № 27 города Липецка                     </a:t>
            </a:r>
            <a:r>
              <a:rPr lang="ru-RU" sz="1000" dirty="0" smtClean="0">
                <a:solidFill>
                  <a:schemeClr val="tx1"/>
                </a:solidFill>
              </a:rPr>
              <a:t>Липецк</a:t>
            </a:r>
            <a:r>
              <a:rPr lang="ru-RU" sz="1000" dirty="0">
                <a:solidFill>
                  <a:schemeClr val="tx1"/>
                </a:solidFill>
              </a:rPr>
              <a:t>, улица </a:t>
            </a:r>
            <a:r>
              <a:rPr lang="ru-RU" sz="1000" dirty="0" err="1">
                <a:solidFill>
                  <a:schemeClr val="tx1"/>
                </a:solidFill>
              </a:rPr>
              <a:t>Лутова</a:t>
            </a:r>
            <a:r>
              <a:rPr lang="ru-RU" sz="1000" dirty="0">
                <a:solidFill>
                  <a:schemeClr val="tx1"/>
                </a:solidFill>
              </a:rPr>
              <a:t>, дом 15</a:t>
            </a:r>
          </a:p>
          <a:p>
            <a:pPr marL="442595" marR="0" lvl="0" indent="-201930" algn="l" defTabSz="914400" eaLnBrk="1" fontAlgn="auto" latinLnBrk="0" hangingPunct="1">
              <a:lnSpc>
                <a:spcPct val="100000"/>
              </a:lnSpc>
              <a:spcBef>
                <a:spcPts val="919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442595" algn="l"/>
              </a:tabLst>
              <a:defRPr/>
            </a:pPr>
            <a:endParaRPr lang="ru-RU" sz="1200" spc="-25" dirty="0" smtClean="0">
              <a:solidFill>
                <a:srgbClr val="FFFFFF"/>
              </a:solidFill>
              <a:cs typeface="Calibri"/>
            </a:endParaRPr>
          </a:p>
        </p:txBody>
      </p:sp>
      <p:sp>
        <p:nvSpPr>
          <p:cNvPr id="12" name="object 4"/>
          <p:cNvSpPr txBox="1"/>
          <p:nvPr/>
        </p:nvSpPr>
        <p:spPr>
          <a:xfrm>
            <a:off x="6367781" y="5975693"/>
            <a:ext cx="5704204" cy="755335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16510" rIns="0" bIns="0" rtlCol="0">
            <a:spAutoFit/>
          </a:bodyPr>
          <a:lstStyle/>
          <a:p>
            <a:pPr marL="350520" marR="969010" algn="ctr">
              <a:spcBef>
                <a:spcPts val="1095"/>
              </a:spcBef>
              <a:tabLst>
                <a:tab pos="459740" algn="l"/>
              </a:tabLst>
              <a:defRPr/>
            </a:pPr>
            <a:r>
              <a:rPr lang="ru-RU" sz="1200" dirty="0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Методическое обеспечение, разработка диагностических материалов, критериев оценивания, определение минимального количества баллов осуществляется </a:t>
            </a:r>
            <a:r>
              <a:rPr lang="ru-RU" sz="1200" dirty="0" err="1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Рособрнадзором</a:t>
            </a:r>
            <a:endParaRPr lang="ru-RU" sz="1200" dirty="0">
              <a:solidFill>
                <a:schemeClr val="bg1"/>
              </a:solidFill>
              <a:latin typeface="Century Gothic" pitchFamily="34" charset="0"/>
              <a:ea typeface="Times New Roman"/>
              <a:cs typeface="+mn-cs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177802" y="729558"/>
            <a:ext cx="4152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endParaRPr lang="ru-RU" sz="36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72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0869" y="38373"/>
            <a:ext cx="1002233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pc="-10" dirty="0" smtClean="0">
                <a:solidFill>
                  <a:prstClr val="white"/>
                </a:solidFill>
                <a:latin typeface="Century Gothic" pitchFamily="34" charset="0"/>
              </a:rPr>
              <a:t>ПРИКАЗ № 170 ОТ 04 МАРТА 2025 Г.  </a:t>
            </a:r>
            <a:br>
              <a:rPr lang="ru-RU" spc="-10" dirty="0" smtClean="0">
                <a:solidFill>
                  <a:prstClr val="white"/>
                </a:solidFill>
                <a:latin typeface="Century Gothic" pitchFamily="34" charset="0"/>
              </a:rPr>
            </a:br>
            <a:r>
              <a:rPr lang="ru-RU" spc="-10" dirty="0" smtClean="0">
                <a:solidFill>
                  <a:prstClr val="white"/>
                </a:solidFill>
                <a:latin typeface="Century Gothic" pitchFamily="34" charset="0"/>
              </a:rPr>
              <a:t>ПОРЯДОК ПРОВЕДЕНИЯ ТЕСТИРОВАНИЯ </a:t>
            </a:r>
            <a:endParaRPr lang="ru-RU" sz="1400" spc="-10" dirty="0">
              <a:latin typeface="Century Gothic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4800" y="762000"/>
            <a:ext cx="4800600" cy="495984"/>
          </a:xfrm>
          <a:prstGeom prst="roundRect">
            <a:avLst>
              <a:gd name="adj" fmla="val 16705"/>
            </a:avLst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304800" y="840715"/>
            <a:ext cx="5638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895350" algn="l">
              <a:spcBef>
                <a:spcPts val="130"/>
              </a:spcBef>
            </a:pPr>
            <a:r>
              <a:rPr lang="ru-RU" sz="1600" b="1" dirty="0" smtClean="0">
                <a:solidFill>
                  <a:schemeClr val="bg1"/>
                </a:solidFill>
                <a:latin typeface="Century Gothic" pitchFamily="34" charset="0"/>
                <a:ea typeface="Calibri" panose="020F0502020204030204" pitchFamily="34" charset="0"/>
                <a:cs typeface="Arial" panose="020B0604020202020204" pitchFamily="34" charset="0"/>
              </a:rPr>
              <a:t>3 </a:t>
            </a:r>
            <a:r>
              <a:rPr lang="ru-RU" sz="1600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  <a:t>РЕЗУЛЬТАТЫ ТЕСТИРОВАНИЯ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04801" y="1296084"/>
            <a:ext cx="4800600" cy="2590116"/>
          </a:xfrm>
          <a:prstGeom prst="roundRect">
            <a:avLst>
              <a:gd name="adj" fmla="val 420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304801" y="1295400"/>
            <a:ext cx="5486399" cy="2448874"/>
          </a:xfrm>
          <a:prstGeom prst="roundRect">
            <a:avLst>
              <a:gd name="adj" fmla="val 644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969010" lvl="0" algn="l" defTabSz="914400" eaLnBrk="1" fontAlgn="auto" latinLnBrk="0" hangingPunct="1">
              <a:lnSpc>
                <a:spcPct val="100000"/>
              </a:lnSpc>
              <a:spcBef>
                <a:spcPts val="1095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 Тестирующая организация в течение 3 рабочих дней со дня прохождения тестирования передает сведения о тестировании в ту школу, в которую было подано заявление о приеме на обучение. Школа информирует родителей о результатах тестирования.</a:t>
            </a:r>
          </a:p>
          <a:p>
            <a:pPr marR="969010" lvl="0" algn="l" defTabSz="914400" eaLnBrk="1" fontAlgn="auto" latinLnBrk="0" hangingPunct="1">
              <a:lnSpc>
                <a:spcPct val="100000"/>
              </a:lnSpc>
              <a:spcBef>
                <a:spcPts val="1095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 Исполнительные </a:t>
            </a: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органы в сфере образования предоставляют МВД доступ к сведениям о тестировании и зачислении в школу в государственных информационных системах субъектах РФ и (или) посредством системы </a:t>
            </a:r>
            <a:r>
              <a:rPr lang="ru-RU" sz="1200" dirty="0" err="1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междведомственного</a:t>
            </a: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 электронного взаимодействия.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5" y="3962400"/>
            <a:ext cx="4791075" cy="2590116"/>
          </a:xfrm>
          <a:prstGeom prst="roundRect">
            <a:avLst>
              <a:gd name="adj" fmla="val 420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2204784" y="4490695"/>
            <a:ext cx="2900617" cy="1533525"/>
          </a:xfrm>
          <a:prstGeom prst="roundRect">
            <a:avLst>
              <a:gd name="adj" fmla="val 644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>
              <a:spcAft>
                <a:spcPts val="0"/>
              </a:spcAft>
            </a:pPr>
            <a:r>
              <a:rPr lang="ru-RU" sz="1400" dirty="0" smtClean="0">
                <a:solidFill>
                  <a:srgbClr val="003366"/>
                </a:solidFill>
                <a:latin typeface="Century Gothic" pitchFamily="34" charset="0"/>
                <a:ea typeface="Times New Roman"/>
              </a:rPr>
              <a:t>Руководитель  общеобразовательной организации издает распорядительный акт о приеме на обучение ребенка в течение 5 рабочих дней после официального поступления информации об </a:t>
            </a:r>
            <a:r>
              <a:rPr lang="ru-RU" sz="1400" b="1" dirty="0" smtClean="0">
                <a:solidFill>
                  <a:srgbClr val="003366"/>
                </a:solidFill>
                <a:latin typeface="Century Gothic" pitchFamily="34" charset="0"/>
                <a:ea typeface="Times New Roman"/>
              </a:rPr>
              <a:t>успешном прохождении тестирования</a:t>
            </a:r>
            <a:endParaRPr lang="ru-RU" sz="1400" b="1" dirty="0">
              <a:solidFill>
                <a:srgbClr val="003366"/>
              </a:solidFill>
              <a:latin typeface="Century Gothic" pitchFamily="34" charset="0"/>
              <a:ea typeface="Times New Roman"/>
            </a:endParaRPr>
          </a:p>
        </p:txBody>
      </p:sp>
      <p:sp>
        <p:nvSpPr>
          <p:cNvPr id="3" name="Фигура, имеющая форму буквы L 2"/>
          <p:cNvSpPr/>
          <p:nvPr/>
        </p:nvSpPr>
        <p:spPr>
          <a:xfrm rot="2496345" flipH="1">
            <a:off x="769497" y="4341627"/>
            <a:ext cx="1116765" cy="1364935"/>
          </a:xfrm>
          <a:prstGeom prst="corner">
            <a:avLst>
              <a:gd name="adj1" fmla="val 39773"/>
              <a:gd name="adj2" fmla="val 44318"/>
            </a:avLst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714998" y="762000"/>
            <a:ext cx="6019801" cy="495984"/>
          </a:xfrm>
          <a:prstGeom prst="roundRect">
            <a:avLst>
              <a:gd name="adj" fmla="val 16705"/>
            </a:avLst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5800725" y="836220"/>
            <a:ext cx="50196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895350" algn="l">
              <a:spcBef>
                <a:spcPts val="130"/>
              </a:spcBef>
            </a:pPr>
            <a:r>
              <a:rPr lang="ru-RU" sz="1600" b="1" dirty="0" smtClean="0">
                <a:solidFill>
                  <a:schemeClr val="bg1"/>
                </a:solidFill>
                <a:latin typeface="Century Gothic" pitchFamily="34" charset="0"/>
                <a:ea typeface="Calibri" panose="020F0502020204030204" pitchFamily="34" charset="0"/>
                <a:cs typeface="Arial" panose="020B0604020202020204" pitchFamily="34" charset="0"/>
              </a:rPr>
              <a:t>4 </a:t>
            </a:r>
            <a:r>
              <a:rPr lang="ru-RU" sz="1600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  <a:t>ТЕСТИРОВАНИЕ НЕ ПРОЙДЕНО </a:t>
            </a:r>
          </a:p>
        </p:txBody>
      </p:sp>
      <p:sp>
        <p:nvSpPr>
          <p:cNvPr id="22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5714998" y="1290905"/>
            <a:ext cx="6096001" cy="1833295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Если ребенок не прошел тестирование, предлагается пройти дополнительное обучение русскому </a:t>
            </a: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языку.</a:t>
            </a:r>
          </a:p>
          <a:p>
            <a:pPr algn="just">
              <a:spcAft>
                <a:spcPts val="0"/>
              </a:spcAft>
            </a:pP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1 образовательная организация от муниципалитета</a:t>
            </a:r>
          </a:p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endParaRPr lang="ru-RU" sz="12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Повторно </a:t>
            </a: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пройти тестирование можно не ранее, чем через 3 месяца.</a:t>
            </a:r>
          </a:p>
          <a:p>
            <a:pPr algn="just">
              <a:spcAft>
                <a:spcPts val="0"/>
              </a:spcAft>
            </a:pPr>
            <a:endParaRPr lang="ru-RU" sz="12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При повторном прохождении тестирования не допускается повторное предоставление ранее использованного варианта</a:t>
            </a: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.</a:t>
            </a:r>
            <a:endParaRPr lang="ru-RU" sz="12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342900" indent="-342900" algn="just">
              <a:spcAft>
                <a:spcPts val="0"/>
              </a:spcAft>
              <a:buAutoNum type="arabicPeriod"/>
            </a:pPr>
            <a:endParaRPr lang="ru-RU" sz="12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800725" y="3466416"/>
            <a:ext cx="6019801" cy="495984"/>
          </a:xfrm>
          <a:prstGeom prst="roundRect">
            <a:avLst>
              <a:gd name="adj" fmla="val 16705"/>
            </a:avLst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895350" algn="l">
              <a:spcBef>
                <a:spcPts val="130"/>
              </a:spcBef>
            </a:pPr>
            <a:r>
              <a:rPr lang="ru-RU" b="1" dirty="0">
                <a:solidFill>
                  <a:schemeClr val="bg1"/>
                </a:solidFill>
                <a:latin typeface="Century Gothic" pitchFamily="34" charset="0"/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r>
              <a:rPr lang="ru-RU" b="1" dirty="0" smtClean="0">
                <a:solidFill>
                  <a:schemeClr val="bg1"/>
                </a:solidFill>
                <a:latin typeface="Century Gothic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  <a:t>УЧЕТ И ХРАНЕНИЕ МАТЕРИАЛОВ</a:t>
            </a:r>
          </a:p>
        </p:txBody>
      </p:sp>
      <p:sp>
        <p:nvSpPr>
          <p:cNvPr id="24" name="Прямоугольник: скругленные углы 41">
            <a:extLst>
              <a:ext uri="{FF2B5EF4-FFF2-40B4-BE49-F238E27FC236}">
                <a16:creationId xmlns:a16="http://schemas.microsoft.com/office/drawing/2014/main" id="{C46BEFEC-B0A7-417A-B9FC-A91C33D6032C}"/>
              </a:ext>
            </a:extLst>
          </p:cNvPr>
          <p:cNvSpPr/>
          <p:nvPr/>
        </p:nvSpPr>
        <p:spPr>
          <a:xfrm>
            <a:off x="5781675" y="4266865"/>
            <a:ext cx="6010274" cy="1757355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Все материалы тестирования хранятся в тестирующей организации. </a:t>
            </a:r>
            <a:endParaRPr lang="ru-RU" sz="12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ru-RU" sz="12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Учет </a:t>
            </a: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сведений о результатах тестирования обеспечивается исполнительным органом в сфере образования и (или) образовательными организациями. </a:t>
            </a:r>
            <a:endParaRPr lang="ru-RU" sz="12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ru-RU" sz="12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171450" indent="-171450" algn="just">
              <a:buFont typeface="Wingdings" pitchFamily="2" charset="2"/>
              <a:buChar char="q"/>
            </a:pP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Обеспечивается публикация на ЕПГУ (при наличии технической возможности) или РПГУ</a:t>
            </a:r>
          </a:p>
        </p:txBody>
      </p:sp>
    </p:spTree>
    <p:extLst>
      <p:ext uri="{BB962C8B-B14F-4D97-AF65-F5344CB8AC3E}">
        <p14:creationId xmlns:p14="http://schemas.microsoft.com/office/powerpoint/2010/main" val="103384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616</TotalTime>
  <Words>606</Words>
  <Application>Microsoft Office PowerPoint</Application>
  <PresentationFormat>Широкоэкранный</PresentationFormat>
  <Paragraphs>64</Paragraphs>
  <Slides>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</vt:i4>
      </vt:variant>
    </vt:vector>
  </HeadingPairs>
  <TitlesOfParts>
    <vt:vector size="10" baseType="lpstr">
      <vt:lpstr>Arial</vt:lpstr>
      <vt:lpstr>Calibri</vt:lpstr>
      <vt:lpstr>Century Gothic</vt:lpstr>
      <vt:lpstr>Times New Roman</vt:lpstr>
      <vt:lpstr>Wingdings</vt:lpstr>
      <vt:lpstr>Office Theme</vt:lpstr>
      <vt:lpstr>Тема Office</vt:lpstr>
      <vt:lpstr>Презентация PowerPoint</vt:lpstr>
      <vt:lpstr>ПРИКАЗ № 170 от 04 марта 2025г.   ПОРЯДОК ПРОВЕДЕНИЯ ТЕСТИРОВАНИЯ </vt:lpstr>
      <vt:lpstr>ПРИКАЗ № 170 ОТ 04 МАРТА 2025 Г.   ПОРЯДОК ПРОВЕДЕНИЯ ТЕСТИРОВАНИЯ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Windows User</cp:lastModifiedBy>
  <cp:revision>65</cp:revision>
  <cp:lastPrinted>2025-03-18T05:26:41Z</cp:lastPrinted>
  <dcterms:created xsi:type="dcterms:W3CDTF">2025-03-17T06:45:18Z</dcterms:created>
  <dcterms:modified xsi:type="dcterms:W3CDTF">2025-03-29T10:46:38Z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2025-01-14T00:00:00Z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2025-03-17T00:00:00Z</vt:filetime>
  </property>
  <property fmtid="{D5CDD505-2E9C-101B-9397-08002B2CF9AE}" pid="5" name="Producer">
    <vt:lpwstr>Microsoft® PowerPoint® 2010</vt:lpwstr>
  </property>
</Properties>
</file>